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8" r:id="rId4"/>
    <p:sldId id="270" r:id="rId5"/>
    <p:sldId id="269" r:id="rId6"/>
    <p:sldId id="258" r:id="rId7"/>
    <p:sldId id="271" r:id="rId8"/>
    <p:sldId id="259" r:id="rId9"/>
    <p:sldId id="261" r:id="rId10"/>
    <p:sldId id="260" r:id="rId11"/>
    <p:sldId id="262" r:id="rId12"/>
    <p:sldId id="264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r3aYpW1yeFf8cmUwLOF35PLKQ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f3fbd3b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g25f3fbd3b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176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8" name="Google Shape;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4756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6224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368652" y="2585268"/>
            <a:ext cx="12929305" cy="1702152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A0B4E6">
                  <a:alpha val="49411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title"/>
          </p:nvPr>
        </p:nvSpPr>
        <p:spPr>
          <a:xfrm>
            <a:off x="661811" y="254205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algun Gothic"/>
              <a:buNone/>
            </a:pPr>
            <a:r>
              <a:rPr lang="ko-KR" sz="4800"/>
              <a:t>Black icecream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706615" y="3639191"/>
            <a:ext cx="7946320" cy="389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AI와 센서 데이터를 이용한 블랙아이스 탐지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17194" y="4619903"/>
            <a:ext cx="3152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20171589 오윤성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20201725 김나희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20207119 김현태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20191749 이현정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706626" y="4333956"/>
            <a:ext cx="188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이재흥</a:t>
            </a:r>
            <a:r>
              <a:rPr lang="ko-KR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지도교수님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06625" y="2249050"/>
            <a:ext cx="269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캡스톤 디자인II 계획발표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/>
        </p:nvSpPr>
        <p:spPr>
          <a:xfrm>
            <a:off x="495652" y="390699"/>
            <a:ext cx="42421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F2CF6D-79E7-2B24-581B-9E719750645A}"/>
              </a:ext>
            </a:extLst>
          </p:cNvPr>
          <p:cNvGrpSpPr/>
          <p:nvPr/>
        </p:nvGrpSpPr>
        <p:grpSpPr>
          <a:xfrm>
            <a:off x="539998" y="1259998"/>
            <a:ext cx="11112002" cy="5328001"/>
            <a:chOff x="539998" y="1259998"/>
            <a:chExt cx="11112002" cy="5328001"/>
          </a:xfrm>
        </p:grpSpPr>
        <p:cxnSp>
          <p:nvCxnSpPr>
            <p:cNvPr id="115" name="Google Shape;115;p4"/>
            <p:cNvCxnSpPr>
              <a:endCxn id="116" idx="1"/>
            </p:cNvCxnSpPr>
            <p:nvPr/>
          </p:nvCxnSpPr>
          <p:spPr>
            <a:xfrm rot="16200000" flipH="1">
              <a:off x="2667615" y="4664683"/>
              <a:ext cx="1006800" cy="880800"/>
            </a:xfrm>
            <a:prstGeom prst="bentConnector2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17" name="Google Shape;117;p4"/>
            <p:cNvCxnSpPr>
              <a:endCxn id="116" idx="1"/>
            </p:cNvCxnSpPr>
            <p:nvPr/>
          </p:nvCxnSpPr>
          <p:spPr>
            <a:xfrm rot="16200000" flipH="1">
              <a:off x="2040165" y="4037233"/>
              <a:ext cx="2012400" cy="1130100"/>
            </a:xfrm>
            <a:prstGeom prst="bentConnector2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18" name="Google Shape;118;p4"/>
            <p:cNvCxnSpPr>
              <a:endCxn id="116" idx="1"/>
            </p:cNvCxnSpPr>
            <p:nvPr/>
          </p:nvCxnSpPr>
          <p:spPr>
            <a:xfrm rot="16200000" flipH="1">
              <a:off x="1414665" y="3411733"/>
              <a:ext cx="3004200" cy="1389300"/>
            </a:xfrm>
            <a:prstGeom prst="bentConnector2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19" name="Google Shape;119;p4"/>
            <p:cNvSpPr/>
            <p:nvPr/>
          </p:nvSpPr>
          <p:spPr>
            <a:xfrm>
              <a:off x="540000" y="1259998"/>
              <a:ext cx="11112000" cy="5400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⫸ 데이터 흐름도</a:t>
              </a:r>
              <a:endParaRPr dirty="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39998" y="6227999"/>
              <a:ext cx="11112000" cy="3600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7B6055"/>
                  </a:solidFill>
                  <a:latin typeface="Arial"/>
                  <a:ea typeface="Arial"/>
                  <a:cs typeface="Arial"/>
                  <a:sym typeface="Arial"/>
                </a:rPr>
                <a:t>&lt; Local DB 활용 시스템 데이터 흐름 블록도 &gt;</a:t>
              </a:r>
              <a:endParaRPr sz="1400">
                <a:solidFill>
                  <a:srgbClr val="7B605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155120" y="1828822"/>
              <a:ext cx="1773300" cy="2872376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로컬 DB</a:t>
              </a:r>
              <a:endParaRPr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404244" y="5083891"/>
              <a:ext cx="2114100" cy="1041900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통합관제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서버</a:t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501504" y="2577222"/>
              <a:ext cx="1829171" cy="671118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환경센서</a:t>
              </a:r>
              <a:endParaRPr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수집 모듈</a:t>
              </a:r>
              <a:endParaRPr dirty="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505157" y="3315566"/>
              <a:ext cx="1829171" cy="671118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기상청 데이터</a:t>
              </a:r>
              <a:endParaRPr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수집 모듈</a:t>
              </a:r>
              <a:endParaRPr dirty="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515785" y="4052625"/>
              <a:ext cx="1829171" cy="671118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노면온도 </a:t>
              </a:r>
              <a:r>
                <a:rPr lang="ko-KR" dirty="0" err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로거</a:t>
              </a:r>
              <a:endParaRPr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수집 모듈</a:t>
              </a:r>
              <a:endParaRPr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26" name="Google Shape;126;p4"/>
            <p:cNvCxnSpPr>
              <a:cxnSpLocks/>
              <a:stCxn id="123" idx="3"/>
            </p:cNvCxnSpPr>
            <p:nvPr/>
          </p:nvCxnSpPr>
          <p:spPr>
            <a:xfrm>
              <a:off x="3330675" y="2912781"/>
              <a:ext cx="813732" cy="0"/>
            </a:xfrm>
            <a:prstGeom prst="straightConnector1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27" name="Google Shape;127;p4"/>
            <p:cNvSpPr/>
            <p:nvPr/>
          </p:nvSpPr>
          <p:spPr>
            <a:xfrm>
              <a:off x="6503565" y="2347820"/>
              <a:ext cx="2082600" cy="764100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AI 예측 모델</a:t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6498947" y="3366425"/>
              <a:ext cx="2082600" cy="764100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노면상태 분류</a:t>
              </a:r>
              <a:endParaRPr sz="18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알고리즘</a:t>
              </a:r>
              <a:endParaRPr dirty="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611415" y="5087533"/>
              <a:ext cx="4193400" cy="1041900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로깅 &amp; 전송 스케줄러</a:t>
              </a:r>
              <a:endParaRPr dirty="0"/>
            </a:p>
          </p:txBody>
        </p:sp>
        <p:cxnSp>
          <p:nvCxnSpPr>
            <p:cNvPr id="129" name="Google Shape;129;p4"/>
            <p:cNvCxnSpPr>
              <a:stCxn id="116" idx="3"/>
              <a:endCxn id="122" idx="1"/>
            </p:cNvCxnSpPr>
            <p:nvPr/>
          </p:nvCxnSpPr>
          <p:spPr>
            <a:xfrm rot="10800000" flipH="1">
              <a:off x="7804815" y="5604883"/>
              <a:ext cx="599400" cy="3600"/>
            </a:xfrm>
            <a:prstGeom prst="straightConnector1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30" name="Google Shape;130;p4"/>
            <p:cNvCxnSpPr/>
            <p:nvPr/>
          </p:nvCxnSpPr>
          <p:spPr>
            <a:xfrm>
              <a:off x="5923776" y="2747168"/>
              <a:ext cx="575100" cy="0"/>
            </a:xfrm>
            <a:prstGeom prst="straightConnector1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131" name="Google Shape;131;p4"/>
            <p:cNvCxnSpPr/>
            <p:nvPr/>
          </p:nvCxnSpPr>
          <p:spPr>
            <a:xfrm>
              <a:off x="5923775" y="3748547"/>
              <a:ext cx="575100" cy="0"/>
            </a:xfrm>
            <a:prstGeom prst="straightConnector1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132" name="Google Shape;132;p4"/>
            <p:cNvCxnSpPr>
              <a:stCxn id="127" idx="2"/>
              <a:endCxn id="128" idx="0"/>
            </p:cNvCxnSpPr>
            <p:nvPr/>
          </p:nvCxnSpPr>
          <p:spPr>
            <a:xfrm flipH="1">
              <a:off x="7540365" y="3111920"/>
              <a:ext cx="4500" cy="254400"/>
            </a:xfrm>
            <a:prstGeom prst="straightConnector1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35" name="Google Shape;135;p4"/>
            <p:cNvCxnSpPr>
              <a:stCxn id="127" idx="3"/>
              <a:endCxn id="116" idx="0"/>
            </p:cNvCxnSpPr>
            <p:nvPr/>
          </p:nvCxnSpPr>
          <p:spPr>
            <a:xfrm flipH="1">
              <a:off x="5708265" y="2729870"/>
              <a:ext cx="2877900" cy="2357700"/>
            </a:xfrm>
            <a:prstGeom prst="bentConnector4">
              <a:avLst>
                <a:gd name="adj1" fmla="val -8274"/>
                <a:gd name="adj2" fmla="val 90363"/>
              </a:avLst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36" name="Google Shape;136;p4"/>
            <p:cNvCxnSpPr>
              <a:stCxn id="128" idx="3"/>
              <a:endCxn id="116" idx="0"/>
            </p:cNvCxnSpPr>
            <p:nvPr/>
          </p:nvCxnSpPr>
          <p:spPr>
            <a:xfrm flipH="1">
              <a:off x="5708147" y="3748475"/>
              <a:ext cx="2873400" cy="1339200"/>
            </a:xfrm>
            <a:prstGeom prst="bentConnector4">
              <a:avLst>
                <a:gd name="adj1" fmla="val -8287"/>
                <a:gd name="adj2" fmla="val 83025"/>
              </a:avLst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" name="Google Shape;123;p4">
              <a:extLst>
                <a:ext uri="{FF2B5EF4-FFF2-40B4-BE49-F238E27FC236}">
                  <a16:creationId xmlns:a16="http://schemas.microsoft.com/office/drawing/2014/main" id="{2EC1A14B-5E8C-BDC7-7D41-8431ECD788E6}"/>
                </a:ext>
              </a:extLst>
            </p:cNvPr>
            <p:cNvSpPr/>
            <p:nvPr/>
          </p:nvSpPr>
          <p:spPr>
            <a:xfrm>
              <a:off x="1501504" y="1828822"/>
              <a:ext cx="1829171" cy="679372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이미지 수집 모듈</a:t>
              </a:r>
              <a:endParaRPr dirty="0"/>
            </a:p>
          </p:txBody>
        </p:sp>
        <p:cxnSp>
          <p:nvCxnSpPr>
            <p:cNvPr id="7" name="Google Shape;126;p4">
              <a:extLst>
                <a:ext uri="{FF2B5EF4-FFF2-40B4-BE49-F238E27FC236}">
                  <a16:creationId xmlns:a16="http://schemas.microsoft.com/office/drawing/2014/main" id="{996BD0BD-59E7-684F-554F-792651D7313A}"/>
                </a:ext>
              </a:extLst>
            </p:cNvPr>
            <p:cNvCxnSpPr>
              <a:cxnSpLocks/>
            </p:cNvCxnSpPr>
            <p:nvPr/>
          </p:nvCxnSpPr>
          <p:spPr>
            <a:xfrm>
              <a:off x="3349147" y="2206199"/>
              <a:ext cx="813732" cy="0"/>
            </a:xfrm>
            <a:prstGeom prst="straightConnector1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8" name="Google Shape;126;p4">
              <a:extLst>
                <a:ext uri="{FF2B5EF4-FFF2-40B4-BE49-F238E27FC236}">
                  <a16:creationId xmlns:a16="http://schemas.microsoft.com/office/drawing/2014/main" id="{6E52A188-58C9-E0B4-967A-C7F0B7CF692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147" y="3622500"/>
              <a:ext cx="813732" cy="0"/>
            </a:xfrm>
            <a:prstGeom prst="straightConnector1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9" name="Google Shape;126;p4">
              <a:extLst>
                <a:ext uri="{FF2B5EF4-FFF2-40B4-BE49-F238E27FC236}">
                  <a16:creationId xmlns:a16="http://schemas.microsoft.com/office/drawing/2014/main" id="{DD05EC9E-33FB-2E08-70CD-C80FC653A9F2}"/>
                </a:ext>
              </a:extLst>
            </p:cNvPr>
            <p:cNvCxnSpPr>
              <a:cxnSpLocks/>
            </p:cNvCxnSpPr>
            <p:nvPr/>
          </p:nvCxnSpPr>
          <p:spPr>
            <a:xfrm>
              <a:off x="3334328" y="4358272"/>
              <a:ext cx="813732" cy="0"/>
            </a:xfrm>
            <a:prstGeom prst="straightConnector1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" name="Google Shape;123;p4">
              <a:extLst>
                <a:ext uri="{FF2B5EF4-FFF2-40B4-BE49-F238E27FC236}">
                  <a16:creationId xmlns:a16="http://schemas.microsoft.com/office/drawing/2014/main" id="{87213239-EE5F-F235-3833-06FBDE678876}"/>
                </a:ext>
              </a:extLst>
            </p:cNvPr>
            <p:cNvSpPr/>
            <p:nvPr/>
          </p:nvSpPr>
          <p:spPr>
            <a:xfrm>
              <a:off x="8689173" y="1828822"/>
              <a:ext cx="1829171" cy="679372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이미지 분류 </a:t>
              </a:r>
              <a:r>
                <a:rPr lang="en-US" altLang="ko-KR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AI </a:t>
              </a:r>
              <a:r>
                <a:rPr lang="ko-KR" altLang="en-US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모델</a:t>
              </a:r>
              <a:endParaRPr dirty="0"/>
            </a:p>
          </p:txBody>
        </p:sp>
        <p:cxnSp>
          <p:nvCxnSpPr>
            <p:cNvPr id="11" name="Google Shape;126;p4">
              <a:extLst>
                <a:ext uri="{FF2B5EF4-FFF2-40B4-BE49-F238E27FC236}">
                  <a16:creationId xmlns:a16="http://schemas.microsoft.com/office/drawing/2014/main" id="{ABCB831A-03A1-718C-86F6-2ADD14A98A9A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923775" y="2168508"/>
              <a:ext cx="2765398" cy="0"/>
            </a:xfrm>
            <a:prstGeom prst="straightConnector1">
              <a:avLst/>
            </a:prstGeom>
            <a:noFill/>
            <a:ln w="222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E185BE36-BFE8-60E9-296F-80C7DD3E3402}"/>
                </a:ext>
              </a:extLst>
            </p:cNvPr>
            <p:cNvCxnSpPr>
              <a:stCxn id="10" idx="2"/>
              <a:endCxn id="116" idx="0"/>
            </p:cNvCxnSpPr>
            <p:nvPr/>
          </p:nvCxnSpPr>
          <p:spPr>
            <a:xfrm rot="5400000">
              <a:off x="6366268" y="1850041"/>
              <a:ext cx="2579339" cy="3895644"/>
            </a:xfrm>
            <a:prstGeom prst="bentConnector3">
              <a:avLst>
                <a:gd name="adj1" fmla="val 91180"/>
              </a:avLst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/>
        </p:nvSpPr>
        <p:spPr>
          <a:xfrm>
            <a:off x="495652" y="390699"/>
            <a:ext cx="424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1706033" y="2085378"/>
            <a:ext cx="87798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20171589 오윤성 -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총괄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20201725 김나희 - DB 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20207119 김현태 - 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센서 데이터 수집 및 관리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20191749 이현정 - AI 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코드 작성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2"/>
          <p:cNvSpPr txBox="1"/>
          <p:nvPr/>
        </p:nvSpPr>
        <p:spPr>
          <a:xfrm>
            <a:off x="590549" y="1129637"/>
            <a:ext cx="42005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 분담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f3fbd3b2d_0_0"/>
          <p:cNvSpPr txBox="1"/>
          <p:nvPr/>
        </p:nvSpPr>
        <p:spPr>
          <a:xfrm>
            <a:off x="495652" y="390699"/>
            <a:ext cx="424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5f3fbd3b2d_0_0"/>
          <p:cNvSpPr txBox="1"/>
          <p:nvPr/>
        </p:nvSpPr>
        <p:spPr>
          <a:xfrm>
            <a:off x="590549" y="1129637"/>
            <a:ext cx="42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AC6C51-13F3-9594-B2E3-DE331BEDD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651383"/>
              </p:ext>
            </p:extLst>
          </p:nvPr>
        </p:nvGraphicFramePr>
        <p:xfrm>
          <a:off x="2032000" y="2145671"/>
          <a:ext cx="8128000" cy="336789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8280172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31078432"/>
                    </a:ext>
                  </a:extLst>
                </a:gridCol>
              </a:tblGrid>
              <a:tr h="1122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시스템  프로토타입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024785"/>
                  </a:ext>
                </a:extLst>
              </a:tr>
              <a:tr h="1122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시스템 프로토타입 시험가동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065460"/>
                  </a:ext>
                </a:extLst>
              </a:tr>
              <a:tr h="1122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월 이후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현장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7912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415598" y="1536633"/>
            <a:ext cx="11353907" cy="415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79988" indent="-423323" algn="just">
              <a:lnSpc>
                <a:spcPct val="150000"/>
              </a:lnSpc>
              <a:buSzPts val="1400"/>
              <a:buAutoNum type="romanUcPeriod"/>
            </a:pPr>
            <a:r>
              <a:rPr lang="ko-KR" altLang="en-US" sz="2000" b="1" dirty="0"/>
              <a:t>필요성</a:t>
            </a:r>
            <a:endParaRPr lang="en-US" altLang="ko-KR" sz="2000" b="1" dirty="0"/>
          </a:p>
          <a:p>
            <a:pPr marL="479988" indent="-423323" algn="just">
              <a:lnSpc>
                <a:spcPct val="150000"/>
              </a:lnSpc>
              <a:buSzPts val="1400"/>
              <a:buAutoNum type="romanUcPeriod"/>
            </a:pPr>
            <a:endParaRPr lang="en-US" altLang="ko-KR" sz="2000" b="1" dirty="0"/>
          </a:p>
          <a:p>
            <a:pPr marL="479988" indent="-423323" algn="just">
              <a:lnSpc>
                <a:spcPct val="150000"/>
              </a:lnSpc>
              <a:buSzPts val="1400"/>
              <a:buAutoNum type="romanUcPeriod"/>
            </a:pPr>
            <a:endParaRPr lang="en-US" altLang="ko-KR" sz="2000" b="1" dirty="0"/>
          </a:p>
          <a:p>
            <a:pPr marL="479988" indent="-423323" algn="just">
              <a:lnSpc>
                <a:spcPct val="150000"/>
              </a:lnSpc>
              <a:buSzPts val="1400"/>
              <a:buFont typeface="Arial"/>
              <a:buAutoNum type="romanUcPeriod"/>
            </a:pPr>
            <a:r>
              <a:rPr lang="ko-KR" altLang="en-US" sz="2000" b="1" dirty="0"/>
              <a:t>선행 연구 </a:t>
            </a:r>
            <a:r>
              <a:rPr lang="en-US" altLang="ko-KR" sz="2000" b="1" dirty="0"/>
              <a:t>&amp; </a:t>
            </a:r>
            <a:r>
              <a:rPr lang="ko-KR" altLang="en-US" sz="2000" b="1" dirty="0"/>
              <a:t>프로젝트</a:t>
            </a:r>
            <a:endParaRPr lang="en-US" altLang="ko-KR" sz="2000" b="1" dirty="0"/>
          </a:p>
          <a:p>
            <a:pPr marL="479988" indent="-423323" algn="just">
              <a:lnSpc>
                <a:spcPct val="150000"/>
              </a:lnSpc>
              <a:buSzPts val="1400"/>
              <a:buFont typeface="Arial"/>
              <a:buAutoNum type="romanUcPeriod"/>
            </a:pPr>
            <a:endParaRPr lang="en-US" altLang="ko-KR" sz="2000" b="1" dirty="0"/>
          </a:p>
          <a:p>
            <a:pPr marL="479988" indent="-423323" algn="just">
              <a:lnSpc>
                <a:spcPct val="150000"/>
              </a:lnSpc>
              <a:buSzPts val="1400"/>
              <a:buFont typeface="Arial"/>
              <a:buAutoNum type="romanUcPeriod"/>
            </a:pPr>
            <a:endParaRPr lang="en-US" altLang="ko-KR" sz="2000" b="1" dirty="0"/>
          </a:p>
          <a:p>
            <a:pPr marL="479988" indent="-423323" algn="just">
              <a:lnSpc>
                <a:spcPct val="150000"/>
              </a:lnSpc>
              <a:buSzPts val="1400"/>
              <a:buFont typeface="Arial"/>
              <a:buAutoNum type="romanUcPeriod"/>
            </a:pPr>
            <a:r>
              <a:rPr lang="ko-KR" altLang="en-US" sz="2000" b="1" dirty="0"/>
              <a:t>계획</a:t>
            </a:r>
            <a:endParaRPr lang="en-US" altLang="ko-KR" sz="2000" b="1" dirty="0"/>
          </a:p>
          <a:p>
            <a:pPr marL="479988" indent="-423323" algn="just">
              <a:lnSpc>
                <a:spcPct val="150000"/>
              </a:lnSpc>
              <a:buSzPts val="1400"/>
              <a:buFont typeface="Arial"/>
              <a:buAutoNum type="romanUcPeriod"/>
            </a:pPr>
            <a:endParaRPr lang="en-US" altLang="ko-KR" sz="2000" b="1" dirty="0"/>
          </a:p>
        </p:txBody>
      </p:sp>
      <p:sp>
        <p:nvSpPr>
          <p:cNvPr id="4" name="Google Shape;108;p5">
            <a:extLst>
              <a:ext uri="{FF2B5EF4-FFF2-40B4-BE49-F238E27FC236}">
                <a16:creationId xmlns:a16="http://schemas.microsoft.com/office/drawing/2014/main" id="{DC35FA54-700D-E9D2-82F7-C3EB72F4A96C}"/>
              </a:ext>
            </a:extLst>
          </p:cNvPr>
          <p:cNvSpPr txBox="1"/>
          <p:nvPr/>
        </p:nvSpPr>
        <p:spPr>
          <a:xfrm>
            <a:off x="495652" y="390699"/>
            <a:ext cx="42421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body" idx="1"/>
          </p:nvPr>
        </p:nvSpPr>
        <p:spPr>
          <a:xfrm>
            <a:off x="967855" y="1231833"/>
            <a:ext cx="1052099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endParaRPr sz="1800" dirty="0"/>
          </a:p>
          <a:p>
            <a:pPr marL="239993" indent="0">
              <a:buNone/>
            </a:pPr>
            <a:r>
              <a:rPr lang="ko" altLang="en-US" sz="1800" dirty="0"/>
              <a:t>겨울철 블랙아이스는 눈으로 식별이 어려움</a:t>
            </a:r>
            <a:endParaRPr sz="1800" dirty="0"/>
          </a:p>
          <a:p>
            <a:pPr marL="239993" indent="0">
              <a:buNone/>
            </a:pPr>
            <a:r>
              <a:rPr lang="ko" altLang="en-US" sz="1800" dirty="0"/>
              <a:t>식별하더라도 운전자의 대응 어려움</a:t>
            </a:r>
            <a:endParaRPr sz="1800" dirty="0"/>
          </a:p>
          <a:p>
            <a:pPr marL="239993" indent="0">
              <a:buNone/>
            </a:pPr>
            <a:r>
              <a:rPr lang="ko" altLang="en-US" sz="1800" dirty="0"/>
              <a:t>블랙아이스로 인한 사고는 대형사고로 이어질 가능성↑</a:t>
            </a:r>
            <a:endParaRPr sz="1800" dirty="0"/>
          </a:p>
          <a:p>
            <a:pPr marL="0" indent="0">
              <a:buNone/>
            </a:pPr>
            <a:endParaRPr sz="1800" dirty="0"/>
          </a:p>
          <a:p>
            <a:pPr indent="0"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4387" y="3102216"/>
            <a:ext cx="5169467" cy="30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9490" y="3102219"/>
            <a:ext cx="2254287" cy="30115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8;p5">
            <a:extLst>
              <a:ext uri="{FF2B5EF4-FFF2-40B4-BE49-F238E27FC236}">
                <a16:creationId xmlns:a16="http://schemas.microsoft.com/office/drawing/2014/main" id="{E2956A48-7C74-E353-DF78-94E05B176F97}"/>
              </a:ext>
            </a:extLst>
          </p:cNvPr>
          <p:cNvSpPr txBox="1"/>
          <p:nvPr/>
        </p:nvSpPr>
        <p:spPr>
          <a:xfrm>
            <a:off x="495652" y="390699"/>
            <a:ext cx="42421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body" idx="1"/>
          </p:nvPr>
        </p:nvSpPr>
        <p:spPr>
          <a:xfrm>
            <a:off x="5464598" y="4847677"/>
            <a:ext cx="5795418" cy="91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endParaRPr sz="1100" dirty="0"/>
          </a:p>
          <a:p>
            <a:pPr marL="239993" indent="0">
              <a:buNone/>
            </a:pPr>
            <a:r>
              <a:rPr lang="ko-KR" altLang="en-US" sz="1100" dirty="0"/>
              <a:t>겨울철 도로교통 안전 강화대책 발표 </a:t>
            </a:r>
            <a:r>
              <a:rPr lang="en-US" altLang="ko-KR" sz="1100" dirty="0"/>
              <a:t>(2020.1.7) </a:t>
            </a:r>
            <a:r>
              <a:rPr lang="ko-KR" altLang="en-US" sz="1100" dirty="0"/>
              <a:t>발췌</a:t>
            </a:r>
            <a:endParaRPr lang="en-US" altLang="ko-KR" sz="1100" dirty="0"/>
          </a:p>
          <a:p>
            <a:pPr marL="239993" indent="0">
              <a:buNone/>
            </a:pPr>
            <a:r>
              <a:rPr lang="en-US" altLang="ko-KR" sz="1100" dirty="0"/>
              <a:t>http://www.molit.go.kr/USR/NEWS/m_71/dtl.jsp?lcmspage=1&amp;id=95083376#</a:t>
            </a:r>
            <a:endParaRPr lang="ko-KR" altLang="en-US" sz="1100" dirty="0"/>
          </a:p>
          <a:p>
            <a:pPr marL="239993" indent="0">
              <a:buNone/>
            </a:pPr>
            <a:endParaRPr sz="1100" dirty="0"/>
          </a:p>
          <a:p>
            <a:pPr indent="0"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4" name="Google Shape;108;p5">
            <a:extLst>
              <a:ext uri="{FF2B5EF4-FFF2-40B4-BE49-F238E27FC236}">
                <a16:creationId xmlns:a16="http://schemas.microsoft.com/office/drawing/2014/main" id="{E2956A48-7C74-E353-DF78-94E05B176F97}"/>
              </a:ext>
            </a:extLst>
          </p:cNvPr>
          <p:cNvSpPr txBox="1"/>
          <p:nvPr/>
        </p:nvSpPr>
        <p:spPr>
          <a:xfrm>
            <a:off x="495652" y="390699"/>
            <a:ext cx="42421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AADA18-E29A-E2A8-3382-17F1786FF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98" y="1157632"/>
            <a:ext cx="5090226" cy="3754041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39EF0682-25B3-F4EE-4F8C-137D130979F6}"/>
              </a:ext>
            </a:extLst>
          </p:cNvPr>
          <p:cNvSpPr/>
          <p:nvPr/>
        </p:nvSpPr>
        <p:spPr>
          <a:xfrm>
            <a:off x="5464597" y="2391137"/>
            <a:ext cx="5279070" cy="1953666"/>
          </a:xfrm>
          <a:prstGeom prst="frame">
            <a:avLst>
              <a:gd name="adj1" fmla="val 6500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Google Shape;74;p3">
            <a:extLst>
              <a:ext uri="{FF2B5EF4-FFF2-40B4-BE49-F238E27FC236}">
                <a16:creationId xmlns:a16="http://schemas.microsoft.com/office/drawing/2014/main" id="{23195063-B12E-6441-60D2-AA16DBCF18E1}"/>
              </a:ext>
            </a:extLst>
          </p:cNvPr>
          <p:cNvSpPr txBox="1">
            <a:spLocks/>
          </p:cNvSpPr>
          <p:nvPr/>
        </p:nvSpPr>
        <p:spPr>
          <a:xfrm>
            <a:off x="646662" y="1157632"/>
            <a:ext cx="4536728" cy="265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endParaRPr lang="ko-KR" altLang="en-US" sz="1700" dirty="0"/>
          </a:p>
          <a:p>
            <a:pPr marL="239993" indent="0">
              <a:lnSpc>
                <a:spcPct val="150000"/>
              </a:lnSpc>
              <a:buFont typeface="Arial"/>
              <a:buNone/>
            </a:pPr>
            <a:r>
              <a:rPr lang="ko-KR" altLang="en-US" sz="1700" dirty="0"/>
              <a:t>국토교통부에서도</a:t>
            </a:r>
            <a:endParaRPr lang="en-US" altLang="ko-KR" sz="1700" dirty="0"/>
          </a:p>
          <a:p>
            <a:pPr marL="239993" indent="0">
              <a:lnSpc>
                <a:spcPct val="150000"/>
              </a:lnSpc>
              <a:buFont typeface="Arial"/>
              <a:buNone/>
            </a:pPr>
            <a:r>
              <a:rPr lang="en-US" altLang="ko-KR" sz="1700" dirty="0"/>
              <a:t>“</a:t>
            </a:r>
            <a:r>
              <a:rPr lang="ko-KR" altLang="en-US" sz="1700" dirty="0"/>
              <a:t>겨울철 도로교통 안전 강화대책</a:t>
            </a:r>
            <a:r>
              <a:rPr lang="en-US" altLang="ko-KR" sz="1700" dirty="0"/>
              <a:t>” </a:t>
            </a:r>
            <a:r>
              <a:rPr lang="ko-KR" altLang="en-US" sz="1700" dirty="0"/>
              <a:t>등</a:t>
            </a:r>
            <a:endParaRPr lang="en-US" altLang="ko-KR" sz="1700" dirty="0"/>
          </a:p>
          <a:p>
            <a:pPr marL="239993" indent="0">
              <a:lnSpc>
                <a:spcPct val="150000"/>
              </a:lnSpc>
              <a:buFont typeface="Arial"/>
              <a:buNone/>
            </a:pPr>
            <a:r>
              <a:rPr lang="ko-KR" altLang="en-US" sz="1700" dirty="0"/>
              <a:t>대책 </a:t>
            </a:r>
            <a:r>
              <a:rPr lang="ko-KR" altLang="en-US" sz="1700" dirty="0" err="1"/>
              <a:t>마련중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103245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1032094" y="1777204"/>
            <a:ext cx="10266627" cy="279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endParaRPr lang="ko-KR" altLang="en-US"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86262" indent="0">
              <a:lnSpc>
                <a:spcPct val="200000"/>
              </a:lnSpc>
              <a:buSzPts val="1400"/>
              <a:buNone/>
            </a:pPr>
            <a:r>
              <a:rPr lang="ko-KR" altLang="en-US" sz="1800" dirty="0"/>
              <a:t>블랙아이스 발생을 </a:t>
            </a:r>
            <a:r>
              <a:rPr lang="en-US" altLang="ko-KR" sz="1800" dirty="0">
                <a:solidFill>
                  <a:srgbClr val="FF0000"/>
                </a:solidFill>
              </a:rPr>
              <a:t>2</a:t>
            </a:r>
            <a:r>
              <a:rPr lang="ko-KR" altLang="en-US" sz="1800" dirty="0">
                <a:solidFill>
                  <a:srgbClr val="FF0000"/>
                </a:solidFill>
              </a:rPr>
              <a:t>시간 전에 예측</a:t>
            </a:r>
            <a:r>
              <a:rPr lang="ko-KR" altLang="en-US" sz="1800" dirty="0"/>
              <a:t>하여 효율적으로 대응할 수 있게 함</a:t>
            </a:r>
            <a:endParaRPr lang="en-US" altLang="ko-KR" sz="1800" dirty="0"/>
          </a:p>
          <a:p>
            <a:pPr marL="186262" indent="0">
              <a:lnSpc>
                <a:spcPct val="200000"/>
              </a:lnSpc>
              <a:buSzPts val="1400"/>
              <a:buNone/>
            </a:pPr>
            <a:r>
              <a:rPr lang="ko-KR" altLang="en-US" sz="1800" dirty="0"/>
              <a:t>⇒ 제설제 투입</a:t>
            </a:r>
            <a:r>
              <a:rPr lang="en-US" altLang="ko-KR" sz="1800" dirty="0"/>
              <a:t>/</a:t>
            </a:r>
            <a:r>
              <a:rPr lang="ko-KR" altLang="en-US" sz="1800" dirty="0"/>
              <a:t>노면 가열을 위해 최소 </a:t>
            </a:r>
            <a:r>
              <a:rPr lang="en-US" altLang="ko-KR" sz="1800" dirty="0"/>
              <a:t>2</a:t>
            </a:r>
            <a:r>
              <a:rPr lang="ko-KR" altLang="en-US" sz="1800" dirty="0"/>
              <a:t>시간이 필요하기 때문</a:t>
            </a:r>
          </a:p>
        </p:txBody>
      </p:sp>
      <p:sp>
        <p:nvSpPr>
          <p:cNvPr id="6" name="Google Shape;108;p5">
            <a:extLst>
              <a:ext uri="{FF2B5EF4-FFF2-40B4-BE49-F238E27FC236}">
                <a16:creationId xmlns:a16="http://schemas.microsoft.com/office/drawing/2014/main" id="{083E2503-2586-F279-C6CC-5B0CD1F82025}"/>
              </a:ext>
            </a:extLst>
          </p:cNvPr>
          <p:cNvSpPr txBox="1"/>
          <p:nvPr/>
        </p:nvSpPr>
        <p:spPr>
          <a:xfrm>
            <a:off x="495652" y="390699"/>
            <a:ext cx="42421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495652" y="390699"/>
            <a:ext cx="56003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선행연구 </a:t>
            </a:r>
            <a:r>
              <a:rPr lang="en-US" altLang="ko-KR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 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1"/>
          <p:cNvSpPr txBox="1"/>
          <p:nvPr/>
        </p:nvSpPr>
        <p:spPr>
          <a:xfrm>
            <a:off x="1141124" y="1439798"/>
            <a:ext cx="9909752" cy="46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800" b="1" dirty="0"/>
              <a:t>캡스톤디자인</a:t>
            </a:r>
            <a:r>
              <a:rPr lang="en-US" altLang="ko-KR" sz="1800" b="1" dirty="0"/>
              <a:t>1 </a:t>
            </a:r>
            <a:r>
              <a:rPr lang="ko-KR" altLang="en-US" sz="1800" b="1" dirty="0"/>
              <a:t>진행사항</a:t>
            </a:r>
            <a:endParaRPr lang="en-US" altLang="ko-KR" sz="1800" b="1" dirty="0"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800" dirty="0"/>
              <a:t>선행연구를 참조해 노면 상태 판단 알고리즘 구현</a:t>
            </a:r>
            <a:endParaRPr lang="en-US" altLang="ko-KR" sz="18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800" dirty="0"/>
              <a:t>미래 상태 예측 모델 생성</a:t>
            </a:r>
            <a:endParaRPr lang="en-US" altLang="ko-KR" sz="1800" dirty="0"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실험실 환경에서 센서 데이터 수집 테스트</a:t>
            </a:r>
            <a:endParaRPr lang="en-US" altLang="ko-KR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endParaRPr lang="en-US" altLang="ko-KR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800" b="1" dirty="0"/>
              <a:t>문제점</a:t>
            </a:r>
            <a:endParaRPr lang="en-US" altLang="ko-KR" sz="1800" b="1" dirty="0"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실제 현장에서 원활하게 작동하는지 </a:t>
            </a:r>
            <a:r>
              <a:rPr lang="ko-KR" altLang="en-US" sz="1800" dirty="0"/>
              <a:t>확인</a:t>
            </a:r>
            <a:r>
              <a:rPr lang="en-US" altLang="ko-KR" sz="1800" dirty="0"/>
              <a:t>X</a:t>
            </a: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빙결을 예측해도 적절한 후속 조치</a:t>
            </a:r>
            <a:r>
              <a:rPr lang="en-US" altLang="ko-K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lang="ko-KR" alt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/>
        </p:nvSpPr>
        <p:spPr>
          <a:xfrm>
            <a:off x="495652" y="390699"/>
            <a:ext cx="56003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선행연구 </a:t>
            </a:r>
            <a:r>
              <a:rPr lang="en-US" altLang="ko-KR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 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1"/>
          <p:cNvSpPr txBox="1"/>
          <p:nvPr/>
        </p:nvSpPr>
        <p:spPr>
          <a:xfrm>
            <a:off x="808614" y="1190417"/>
            <a:ext cx="10311967" cy="461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ko-KR" altLang="en-US" sz="1800" b="1" dirty="0"/>
              <a:t>현장 방문</a:t>
            </a:r>
            <a:endParaRPr lang="en-US" altLang="ko-KR" sz="1800" b="1" dirty="0"/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ko-KR" altLang="en-US" sz="1800" dirty="0"/>
              <a:t>여주 테스트베드 현장에 방문해 센서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면상발열체</a:t>
            </a:r>
            <a:r>
              <a:rPr lang="en-US" altLang="ko-KR" sz="1800" dirty="0"/>
              <a:t>, </a:t>
            </a:r>
            <a:r>
              <a:rPr lang="ko-KR" altLang="en-US" sz="1800" dirty="0"/>
              <a:t>제어함 등 실제 도로환경 파악 및 대책 논의</a:t>
            </a:r>
            <a:endParaRPr lang="en-US" altLang="ko-KR" sz="1800" dirty="0"/>
          </a:p>
        </p:txBody>
      </p:sp>
      <p:pic>
        <p:nvPicPr>
          <p:cNvPr id="3" name="그림 2" descr="야외, 식물, 무덤, 잔디이(가) 표시된 사진&#10;&#10;자동 생성된 설명">
            <a:extLst>
              <a:ext uri="{FF2B5EF4-FFF2-40B4-BE49-F238E27FC236}">
                <a16:creationId xmlns:a16="http://schemas.microsoft.com/office/drawing/2014/main" id="{0DE2D774-8100-1108-0D53-219809F2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638" y="2935439"/>
            <a:ext cx="2221219" cy="2961625"/>
          </a:xfrm>
          <a:prstGeom prst="rect">
            <a:avLst/>
          </a:prstGeom>
        </p:spPr>
      </p:pic>
      <p:pic>
        <p:nvPicPr>
          <p:cNvPr id="5" name="그림 4" descr="야외, 하늘, 구름, 나무이(가) 표시된 사진&#10;&#10;자동 생성된 설명">
            <a:extLst>
              <a:ext uri="{FF2B5EF4-FFF2-40B4-BE49-F238E27FC236}">
                <a16:creationId xmlns:a16="http://schemas.microsoft.com/office/drawing/2014/main" id="{F8ADE151-8A0E-16B9-5914-B3D10F9B7F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10" r="18540"/>
          <a:stretch/>
        </p:blipFill>
        <p:spPr>
          <a:xfrm>
            <a:off x="1033699" y="2935439"/>
            <a:ext cx="2221219" cy="2961624"/>
          </a:xfrm>
          <a:prstGeom prst="rect">
            <a:avLst/>
          </a:prstGeom>
        </p:spPr>
      </p:pic>
      <p:pic>
        <p:nvPicPr>
          <p:cNvPr id="7" name="그림 6" descr="전기 배선, 전자제품, 바퀴, 케이블이(가) 표시된 사진&#10;&#10;자동 생성된 설명">
            <a:extLst>
              <a:ext uri="{FF2B5EF4-FFF2-40B4-BE49-F238E27FC236}">
                <a16:creationId xmlns:a16="http://schemas.microsoft.com/office/drawing/2014/main" id="{C0E61DA0-D0C8-4E03-6A4E-879C2560F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579" y="2935439"/>
            <a:ext cx="2221219" cy="2961625"/>
          </a:xfrm>
          <a:prstGeom prst="rect">
            <a:avLst/>
          </a:prstGeom>
        </p:spPr>
      </p:pic>
      <p:pic>
        <p:nvPicPr>
          <p:cNvPr id="9" name="그림 8" descr="기계, 전자제품, 전기 배선, 전자 공학이(가) 표시된 사진&#10;&#10;자동 생성된 설명">
            <a:extLst>
              <a:ext uri="{FF2B5EF4-FFF2-40B4-BE49-F238E27FC236}">
                <a16:creationId xmlns:a16="http://schemas.microsoft.com/office/drawing/2014/main" id="{9CAA097B-9261-2B34-8F7C-122C1380E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520" y="2935439"/>
            <a:ext cx="2221219" cy="29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66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/>
        </p:nvSpPr>
        <p:spPr>
          <a:xfrm>
            <a:off x="1250597" y="1633398"/>
            <a:ext cx="80391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설계목표</a:t>
            </a:r>
            <a:endParaRPr lang="en-US" altLang="ko-KR"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- 2시간 전 블랙아이스 생성 예측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조치가 이뤄지도록 연계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1241075" y="2959563"/>
            <a:ext cx="8993400" cy="335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상세목표</a:t>
            </a:r>
            <a:endParaRPr lang="en-US" altLang="ko-KR"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 </a:t>
            </a:r>
            <a:r>
              <a:rPr lang="ko-KR" sz="1800" b="1" i="0" u="none" strike="noStrike" cap="none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서버와 연동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블랙아이스 </a:t>
            </a:r>
            <a:r>
              <a:rPr lang="ko-KR" sz="1800" b="1" i="0" u="none" strike="noStrike" cap="none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 후 조치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 수 있도록 함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이전에 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구현한 </a:t>
            </a:r>
            <a:r>
              <a:rPr lang="ko-KR" sz="1800" b="1" i="0" u="none" strike="noStrike" cap="none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기능의 고도화</a:t>
            </a:r>
            <a:endParaRPr lang="en-US" altLang="ko-KR" sz="1800" b="1" i="0" u="none" strike="noStrike" cap="none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0000" marR="0" lvl="0" indent="-4476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AI 예측 모델의 현장 검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증</a:t>
            </a:r>
            <a:endParaRPr sz="1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0000" marR="0" lvl="0" indent="-4476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노면 상태 판단 알고리즘 검증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0000" marR="0" lvl="0" indent="-4476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보조 기능인 ‘이미지</a:t>
            </a:r>
            <a:r>
              <a: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AI 모델의 정확도 향상</a:t>
            </a:r>
            <a:endParaRPr sz="1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30000" marR="0" lvl="0" indent="-44767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외부와 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연동해 현장 데이터 및 노면 상태 예측 결과 송수신</a:t>
            </a:r>
            <a:endParaRPr sz="1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495652" y="390699"/>
            <a:ext cx="42421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/>
        </p:nvSpPr>
        <p:spPr>
          <a:xfrm>
            <a:off x="590549" y="1129637"/>
            <a:ext cx="42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구성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495652" y="390699"/>
            <a:ext cx="424215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9864" y="2249578"/>
            <a:ext cx="2931940" cy="203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6780" y="2173012"/>
            <a:ext cx="2666502" cy="21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/>
          <p:nvPr/>
        </p:nvSpPr>
        <p:spPr>
          <a:xfrm>
            <a:off x="4599864" y="2138420"/>
            <a:ext cx="2932200" cy="2225700"/>
          </a:xfrm>
          <a:prstGeom prst="rect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1184060" y="2138420"/>
            <a:ext cx="2932200" cy="2225700"/>
          </a:xfrm>
          <a:prstGeom prst="rect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9533" y="2487368"/>
            <a:ext cx="2931937" cy="160646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8049533" y="2138420"/>
            <a:ext cx="2932200" cy="2225700"/>
          </a:xfrm>
          <a:prstGeom prst="rect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4358993" y="4689954"/>
            <a:ext cx="3338100" cy="507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미네베아 미쯔미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(minebeamitsumi)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7803699" y="4689954"/>
            <a:ext cx="3338100" cy="354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LGBM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868001" y="4689954"/>
            <a:ext cx="3338100" cy="354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젯슨 나노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348</Words>
  <Application>Microsoft Office PowerPoint</Application>
  <PresentationFormat>와이드스크린</PresentationFormat>
  <Paragraphs>104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Noto Sans Symbols</vt:lpstr>
      <vt:lpstr>Malgun Gothic</vt:lpstr>
      <vt:lpstr>Arial</vt:lpstr>
      <vt:lpstr>Office 테마</vt:lpstr>
      <vt:lpstr>Black icecream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icecream</dc:title>
  <dc:creator>민준혁</dc:creator>
  <cp:lastModifiedBy>룰루 룽룽</cp:lastModifiedBy>
  <cp:revision>47</cp:revision>
  <dcterms:created xsi:type="dcterms:W3CDTF">2023-02-12T09:15:44Z</dcterms:created>
  <dcterms:modified xsi:type="dcterms:W3CDTF">2023-08-09T05:08:55Z</dcterms:modified>
</cp:coreProperties>
</file>